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59" r:id="rId6"/>
    <p:sldId id="260" r:id="rId7"/>
    <p:sldId id="269" r:id="rId8"/>
    <p:sldId id="263" r:id="rId9"/>
    <p:sldId id="268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9" d="100"/>
          <a:sy n="89" d="100"/>
        </p:scale>
        <p:origin x="528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45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53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76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5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1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45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5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1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75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66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3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506CE-D60E-4BFB-A325-831343E68276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44BE-0728-46AF-A0DE-835230299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8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2296" y="444313"/>
            <a:ext cx="11987408" cy="5969374"/>
          </a:xfrm>
          <a:prstGeom prst="round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encilGrayscale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чрезвычайных ситуаций, причины их возникновения, основные характеристики, поражающие факторы </a:t>
            </a:r>
          </a:p>
          <a:p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Характерные особенности экологической и техногенной обстановки в регионе и на территории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9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75" y="86061"/>
            <a:ext cx="11930231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ru-RU" b="1" dirty="0" smtClean="0"/>
          </a:p>
          <a:p>
            <a:pPr algn="just"/>
            <a:r>
              <a:rPr lang="ru-RU" sz="2800" b="1" dirty="0"/>
              <a:t>Очагами загрязнения окружающей среды являются города с химической промышленностью: Торжок и Нелидово. В посёлке </a:t>
            </a:r>
            <a:r>
              <a:rPr lang="ru-RU" sz="2800" b="1" dirty="0" err="1"/>
              <a:t>Мигалово</a:t>
            </a:r>
            <a:r>
              <a:rPr lang="ru-RU" sz="2800" b="1" dirty="0"/>
              <a:t> г. Твери размещены радиоактивные отходы. </a:t>
            </a:r>
            <a:endParaRPr lang="ru-RU" sz="2800" b="1" dirty="0" smtClean="0"/>
          </a:p>
          <a:p>
            <a:pPr algn="just"/>
            <a:endParaRPr lang="ru-RU" sz="2800" b="1" dirty="0"/>
          </a:p>
          <a:p>
            <a:pPr algn="just"/>
            <a:r>
              <a:rPr lang="ru-RU" sz="2800" b="1" dirty="0" smtClean="0"/>
              <a:t>Регион </a:t>
            </a:r>
            <a:r>
              <a:rPr lang="ru-RU" sz="2800" b="1" dirty="0"/>
              <a:t>пересекают два магистральных нефтепровода: Ярославль — порт Приморск, Ярославль — Полоцк). 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Проходят </a:t>
            </a:r>
            <a:r>
              <a:rPr lang="ru-RU" sz="2800" b="1" dirty="0"/>
              <a:t>несколько магистральных газопроводов: Нижний Новгород — Санкт-Петербург и Тула — Санкт-Петербург – Уренгой</a:t>
            </a:r>
            <a:r>
              <a:rPr lang="ru-RU" sz="2800" b="1" dirty="0" smtClean="0"/>
              <a:t>.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Потенциальную опасность представляют железнодорожные и автотранспортные магистрали, по которым перевозятся опасные грузы различного характера.</a:t>
            </a:r>
          </a:p>
          <a:p>
            <a:pPr algn="just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68302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087" y="692114"/>
            <a:ext cx="11829825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Способны </a:t>
            </a:r>
            <a:r>
              <a:rPr lang="ru-RU" sz="2800" b="1" dirty="0"/>
              <a:t>вызвать ЧС некоторые коммунальные аварии. 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Например</a:t>
            </a:r>
            <a:r>
              <a:rPr lang="ru-RU" sz="2800" b="1" dirty="0"/>
              <a:t>, на территории г. Твери находятся объекты обеспечения электроэнергией ТЭЦ-1, ТЭЦ-3, ТЭЦ-4, 16 электроподстанций и линии электропередач 6 </a:t>
            </a:r>
            <a:r>
              <a:rPr lang="ru-RU" sz="2800" b="1" dirty="0" err="1"/>
              <a:t>кВ</a:t>
            </a:r>
            <a:r>
              <a:rPr lang="ru-RU" sz="2800" b="1" dirty="0"/>
              <a:t>, 10 </a:t>
            </a:r>
            <a:r>
              <a:rPr lang="ru-RU" sz="2800" b="1" dirty="0" err="1"/>
              <a:t>кВ</a:t>
            </a:r>
            <a:r>
              <a:rPr lang="ru-RU" sz="2800" b="1" dirty="0"/>
              <a:t>, 35 </a:t>
            </a:r>
            <a:r>
              <a:rPr lang="ru-RU" sz="2800" b="1" dirty="0" err="1"/>
              <a:t>кВ</a:t>
            </a:r>
            <a:r>
              <a:rPr lang="ru-RU" sz="2800" b="1" dirty="0"/>
              <a:t>, 110 </a:t>
            </a:r>
            <a:r>
              <a:rPr lang="ru-RU" sz="2800" b="1" dirty="0" err="1"/>
              <a:t>кВ</a:t>
            </a:r>
            <a:r>
              <a:rPr lang="ru-RU" sz="2800" b="1" dirty="0"/>
              <a:t> и 330 </a:t>
            </a:r>
            <a:r>
              <a:rPr lang="ru-RU" sz="2800" b="1" dirty="0" err="1"/>
              <a:t>кВ.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algn="just"/>
            <a:endParaRPr lang="ru-RU" sz="2800" b="1" dirty="0"/>
          </a:p>
          <a:p>
            <a:pPr algn="just"/>
            <a:r>
              <a:rPr lang="ru-RU" sz="2800" b="1" dirty="0" smtClean="0"/>
              <a:t>Возможное </a:t>
            </a:r>
            <a:r>
              <a:rPr lang="ru-RU" sz="2800" b="1" dirty="0"/>
              <a:t>максимальное количество </a:t>
            </a:r>
            <a:r>
              <a:rPr lang="ru-RU" sz="2800" b="1" dirty="0" smtClean="0"/>
              <a:t>населения, </a:t>
            </a:r>
            <a:r>
              <a:rPr lang="ru-RU" sz="2800" b="1" dirty="0"/>
              <a:t>попадающего под единовременное отключение </a:t>
            </a:r>
            <a:r>
              <a:rPr lang="ru-RU" sz="2800" b="1" dirty="0" smtClean="0"/>
              <a:t>электроэнергии, - </a:t>
            </a:r>
            <a:r>
              <a:rPr lang="ru-RU" sz="2800" b="1" dirty="0"/>
              <a:t>35000 чел</a:t>
            </a:r>
            <a:r>
              <a:rPr lang="ru-RU" sz="2800" b="1" dirty="0" smtClean="0"/>
              <a:t>.</a:t>
            </a:r>
          </a:p>
          <a:p>
            <a:pPr algn="just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5849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9524"/>
            <a:ext cx="12080838" cy="6567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Основными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загрязнителями атмосферного воздуха города Твери являются: Асфальтобетонный завод,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АО «ВНИИСВ»,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Полиэфир»,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Сибур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-ПЭТФ»,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«КАТЭЛ»,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ТЭЦ-1, ТЭЦ-3, ТЭЦ-4, ООО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«Искож-Тверь»,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вагоностроительный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завод»,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экскаваторный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завод»,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комбинат строительных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материалов»,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ООО «ЖБИ-1», ООО «ЖБИ-2», ЗАО «ТЖБИ-4», ЗАО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комбинат строительных материалов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2 (ТКСМ-2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завод ячеистого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бетона»,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ОАО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«Тверской </a:t>
            </a:r>
            <a:r>
              <a:rPr lang="ru-RU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домостроительный 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комбинат», ОАО «</a:t>
            </a:r>
            <a:r>
              <a:rPr lang="ru-RU" sz="28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Тверьстеклопластик</a:t>
            </a: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800" b="1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800" b="1" smtClean="0">
                <a:ea typeface="Calibri" panose="020F0502020204030204" pitchFamily="34" charset="0"/>
                <a:cs typeface="Times New Roman" panose="02020603050405020304" pitchFamily="18" charset="0"/>
              </a:rPr>
              <a:t>др.</a:t>
            </a:r>
            <a:endParaRPr lang="ru-RU" sz="28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800" b="1" dirty="0">
                <a:ea typeface="Calibri" panose="020F0502020204030204" pitchFamily="34" charset="0"/>
              </a:rPr>
              <a:t>К счастью, количество аварий и пожаров на химически-опасных объектах, </a:t>
            </a:r>
            <a:r>
              <a:rPr lang="ru-RU" sz="2800" b="1" dirty="0"/>
              <a:t>на гидротехнических сооружениях, на транспорте</a:t>
            </a:r>
            <a:r>
              <a:rPr lang="ru-RU" sz="2800" b="1" dirty="0">
                <a:ea typeface="Calibri" panose="020F0502020204030204" pitchFamily="34" charset="0"/>
              </a:rPr>
              <a:t> с 2006-2016 годы - </a:t>
            </a:r>
            <a:r>
              <a:rPr lang="ru-RU" sz="2800" b="1" dirty="0">
                <a:solidFill>
                  <a:srgbClr val="FF0000"/>
                </a:solidFill>
                <a:ea typeface="Calibri" panose="020F0502020204030204" pitchFamily="34" charset="0"/>
              </a:rPr>
              <a:t>0</a:t>
            </a:r>
            <a:r>
              <a:rPr lang="ru-RU" sz="2800" b="1" dirty="0">
                <a:ea typeface="Calibri" panose="020F0502020204030204" pitchFamily="34" charset="0"/>
              </a:rPr>
              <a:t> шт.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b="1" dirty="0" smtClean="0">
              <a:solidFill>
                <a:srgbClr val="C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Генеральный план </a:t>
            </a:r>
            <a:r>
              <a:rPr lang="ru-RU" b="1" dirty="0">
                <a:solidFill>
                  <a:srgbClr val="C00000"/>
                </a:solidFill>
              </a:rPr>
              <a:t>города </a:t>
            </a:r>
            <a:r>
              <a:rPr lang="ru-RU" b="1" dirty="0" smtClean="0">
                <a:solidFill>
                  <a:srgbClr val="C00000"/>
                </a:solidFill>
              </a:rPr>
              <a:t>Твери, утв. решением </a:t>
            </a:r>
            <a:r>
              <a:rPr lang="ru-RU" b="1" dirty="0">
                <a:solidFill>
                  <a:srgbClr val="C00000"/>
                </a:solidFill>
              </a:rPr>
              <a:t>Тверской городской </a:t>
            </a:r>
            <a:r>
              <a:rPr lang="ru-RU" b="1" dirty="0" smtClean="0">
                <a:solidFill>
                  <a:srgbClr val="C00000"/>
                </a:solidFill>
              </a:rPr>
              <a:t>Думы</a:t>
            </a:r>
            <a:r>
              <a:rPr lang="ru-RU" b="1" dirty="0">
                <a:solidFill>
                  <a:srgbClr val="C00000"/>
                </a:solidFill>
              </a:rPr>
              <a:t> от 25.12.2012 </a:t>
            </a:r>
            <a:r>
              <a:rPr lang="ru-RU" b="1" dirty="0" smtClean="0">
                <a:solidFill>
                  <a:srgbClr val="C00000"/>
                </a:solidFill>
              </a:rPr>
              <a:t>№ </a:t>
            </a:r>
            <a:r>
              <a:rPr lang="ru-RU" b="1" dirty="0">
                <a:solidFill>
                  <a:srgbClr val="C00000"/>
                </a:solidFill>
              </a:rPr>
              <a:t>193(394)</a:t>
            </a:r>
            <a:r>
              <a:rPr lang="ru-RU" b="1" dirty="0" smtClean="0">
                <a:solidFill>
                  <a:srgbClr val="C00000"/>
                </a:solidFill>
              </a:rPr>
              <a:t> (в ред. </a:t>
            </a:r>
            <a:r>
              <a:rPr lang="ru-RU" b="1" dirty="0">
                <a:solidFill>
                  <a:srgbClr val="C00000"/>
                </a:solidFill>
              </a:rPr>
              <a:t>от </a:t>
            </a:r>
            <a:r>
              <a:rPr lang="ru-RU" b="1" dirty="0" smtClean="0">
                <a:solidFill>
                  <a:srgbClr val="C00000"/>
                </a:solidFill>
              </a:rPr>
              <a:t>3.07.2019 № 108)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26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8750" y="105449"/>
            <a:ext cx="118745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Федеральный закон от 21 декабря 1994 г. № 68-ФЗ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«О защите населения и территорий от чрезвычайных ситуаций природного и техногенного характера</a:t>
            </a:r>
            <a:r>
              <a:rPr lang="ru-RU" sz="2400" b="1" dirty="0" smtClean="0">
                <a:solidFill>
                  <a:srgbClr val="FF0000"/>
                </a:solidFill>
              </a:rPr>
              <a:t>»</a:t>
            </a:r>
            <a:endParaRPr lang="ru-RU" sz="2400" dirty="0"/>
          </a:p>
          <a:p>
            <a:r>
              <a:rPr lang="ru-RU" sz="2400" b="1" dirty="0">
                <a:solidFill>
                  <a:srgbClr val="FF0000"/>
                </a:solidFill>
              </a:rPr>
              <a:t>Статья 1 </a:t>
            </a:r>
          </a:p>
          <a:p>
            <a:pPr algn="just"/>
            <a:r>
              <a:rPr lang="ru-RU" sz="2400" b="1" u="sng" dirty="0"/>
              <a:t>Чрезвычайная ситуация</a:t>
            </a:r>
            <a:r>
              <a:rPr lang="ru-RU" sz="2400" b="1" dirty="0"/>
              <a:t> - это обстановка на определенной территории, сложившаяся в результате </a:t>
            </a:r>
          </a:p>
          <a:p>
            <a:pPr marL="285750" indent="-285750" algn="just">
              <a:buFontTx/>
              <a:buChar char="-"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аварии</a:t>
            </a:r>
            <a:r>
              <a:rPr lang="ru-RU" sz="2400" b="1" dirty="0"/>
              <a:t>, </a:t>
            </a:r>
          </a:p>
          <a:p>
            <a:pPr marL="285750" indent="-285750" algn="just">
              <a:buFontTx/>
              <a:buChar char="-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опасного природного явления</a:t>
            </a:r>
            <a:r>
              <a:rPr lang="ru-RU" sz="2400" b="1" dirty="0"/>
              <a:t>, </a:t>
            </a:r>
          </a:p>
          <a:p>
            <a:pPr marL="285750" indent="-285750" algn="just">
              <a:buFontTx/>
              <a:buChar char="-"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катастрофы</a:t>
            </a:r>
            <a:r>
              <a:rPr lang="ru-RU" sz="2400" b="1" dirty="0"/>
              <a:t>, </a:t>
            </a:r>
          </a:p>
          <a:p>
            <a:pPr marL="285750" indent="-285750" algn="just">
              <a:buFontTx/>
              <a:buChar char="-"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распространения заболевания, представляющего опасность для окружающих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 marL="285750" indent="-285750" algn="just">
              <a:buFontTx/>
              <a:buChar char="-"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стихийного или иного бедствия</a:t>
            </a:r>
            <a:r>
              <a:rPr lang="ru-RU" sz="2400" b="1" dirty="0"/>
              <a:t>, </a:t>
            </a:r>
          </a:p>
          <a:p>
            <a:pPr algn="just"/>
            <a:r>
              <a:rPr lang="ru-RU" sz="2400" b="1" dirty="0" smtClean="0"/>
              <a:t>которые </a:t>
            </a:r>
            <a:r>
              <a:rPr lang="ru-RU" sz="2400" b="1" dirty="0"/>
              <a:t>могут повлечь или повлекли за собой человеческие жертвы, ущерб здоровью людей или окружающей среде, значительные материальные потери и нарушение условий жизнедеятельности людей.</a:t>
            </a:r>
          </a:p>
        </p:txBody>
      </p:sp>
    </p:spTree>
    <p:extLst>
      <p:ext uri="{BB962C8B-B14F-4D97-AF65-F5344CB8AC3E}">
        <p14:creationId xmlns:p14="http://schemas.microsoft.com/office/powerpoint/2010/main" val="113793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77" y="97786"/>
            <a:ext cx="11919472" cy="667875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sz="2800" dirty="0"/>
              <a:t>Чрезвычайные ситуации </a:t>
            </a:r>
            <a:r>
              <a:rPr lang="ru-RU" sz="2800" b="1" dirty="0">
                <a:solidFill>
                  <a:srgbClr val="C00000"/>
                </a:solidFill>
              </a:rPr>
              <a:t>классифицируются</a:t>
            </a:r>
            <a:r>
              <a:rPr lang="ru-RU" sz="2800" dirty="0"/>
              <a:t> в зависимости от их 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характера</a:t>
            </a:r>
            <a:r>
              <a:rPr lang="ru-RU" sz="2800" dirty="0"/>
              <a:t>,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</a:rPr>
              <a:t>сферы возникновения</a:t>
            </a:r>
            <a:r>
              <a:rPr lang="ru-RU" sz="2800" dirty="0"/>
              <a:t>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масштабов</a:t>
            </a:r>
            <a:r>
              <a:rPr lang="ru-RU" sz="2800" dirty="0"/>
              <a:t> и </a:t>
            </a:r>
            <a:r>
              <a:rPr lang="ru-RU" sz="2800" dirty="0">
                <a:solidFill>
                  <a:srgbClr val="FF0000"/>
                </a:solidFill>
              </a:rPr>
              <a:t>размеров </a:t>
            </a:r>
            <a:r>
              <a:rPr lang="ru-RU" sz="2800" dirty="0" smtClean="0">
                <a:solidFill>
                  <a:srgbClr val="FF0000"/>
                </a:solidFill>
              </a:rPr>
              <a:t>ущерба</a:t>
            </a:r>
            <a:r>
              <a:rPr lang="ru-RU" sz="2800" dirty="0" smtClean="0"/>
              <a:t>. 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b="1" dirty="0" smtClean="0">
                <a:solidFill>
                  <a:srgbClr val="0070C0"/>
                </a:solidFill>
              </a:rPr>
              <a:t>По </a:t>
            </a:r>
            <a:r>
              <a:rPr lang="ru-RU" sz="2800" b="1" dirty="0">
                <a:solidFill>
                  <a:srgbClr val="0070C0"/>
                </a:solidFill>
              </a:rPr>
              <a:t>характеру источников возникновения</a:t>
            </a:r>
            <a:r>
              <a:rPr lang="ru-RU" sz="280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природного;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техногенного</a:t>
            </a:r>
            <a:r>
              <a:rPr lang="ru-RU" sz="2800" dirty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экологического</a:t>
            </a:r>
            <a:r>
              <a:rPr lang="ru-RU" sz="2800" dirty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биолого-социального характера</a:t>
            </a:r>
            <a:r>
              <a:rPr lang="ru-RU" sz="2800" dirty="0"/>
              <a:t>.</a:t>
            </a:r>
          </a:p>
          <a:p>
            <a:endParaRPr lang="ru-RU" sz="2800" dirty="0" smtClean="0"/>
          </a:p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По 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сфере возникновения</a:t>
            </a:r>
            <a:r>
              <a:rPr lang="ru-RU" sz="280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/>
              <a:t>террористического</a:t>
            </a:r>
            <a:r>
              <a:rPr lang="ru-RU" sz="2800" dirty="0"/>
              <a:t> характера;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гуманитарного</a:t>
            </a:r>
            <a:r>
              <a:rPr lang="ru-RU" sz="2800" dirty="0"/>
              <a:t> характера;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природного </a:t>
            </a:r>
            <a:r>
              <a:rPr lang="ru-RU" sz="2800" dirty="0"/>
              <a:t>характера;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</a:rPr>
              <a:t>техногенного</a:t>
            </a:r>
            <a:r>
              <a:rPr lang="ru-RU" sz="2800" dirty="0"/>
              <a:t> характера</a:t>
            </a:r>
            <a:r>
              <a:rPr lang="ru-RU" sz="2800" dirty="0" smtClean="0"/>
              <a:t>.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ru-RU" altLang="ru-RU" b="1" dirty="0">
                <a:latin typeface="Arial" panose="020B0604020202020204" pitchFamily="34" charset="0"/>
              </a:rPr>
              <a:t>Классификация чрезвычайных ситуаций // Гражданская защита: Энциклопедический словарь. — М.: ФГБУ ВНИИ ГОЧС (ФЦ), 2015</a:t>
            </a:r>
            <a:r>
              <a:rPr lang="ru-RU" altLang="ru-RU" b="1" dirty="0" smtClean="0">
                <a:latin typeface="Arial" panose="020B0604020202020204" pitchFamily="34" charset="0"/>
              </a:rPr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5074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33751"/>
              </p:ext>
            </p:extLst>
          </p:nvPr>
        </p:nvGraphicFramePr>
        <p:xfrm>
          <a:off x="39444" y="1465751"/>
          <a:ext cx="12113111" cy="528734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82994"/>
                <a:gridCol w="5651350"/>
                <a:gridCol w="1879003"/>
                <a:gridCol w="2599764"/>
              </a:tblGrid>
              <a:tr h="1237129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Характер ЧС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i="0" u="none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Зона ЧС не выходит </a:t>
                      </a:r>
                    </a:p>
                    <a:p>
                      <a:pPr algn="ctr"/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за пределы территории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К-во погибших и (или) получивших ущерб здоровью 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Размер ущерба окружающей природной среде и материальных потерь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9868">
                <a:tc>
                  <a:txBody>
                    <a:bodyPr/>
                    <a:lstStyle/>
                    <a:p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организации (объекта)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не более 10 чел.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не более 240 тыс. руб.</a:t>
                      </a:r>
                      <a:endParaRPr lang="ru-RU" dirty="0"/>
                    </a:p>
                  </a:txBody>
                  <a:tcPr/>
                </a:tc>
              </a:tr>
              <a:tr h="459869">
                <a:tc>
                  <a:txBody>
                    <a:bodyPr/>
                    <a:lstStyle/>
                    <a:p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Муниципальный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одного муниципального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не более 50 чел.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не более 12 млн. руб.</a:t>
                      </a:r>
                      <a:endParaRPr lang="ru-RU" dirty="0"/>
                    </a:p>
                  </a:txBody>
                  <a:tcPr/>
                </a:tc>
              </a:tr>
              <a:tr h="1411920">
                <a:tc>
                  <a:txBody>
                    <a:bodyPr/>
                    <a:lstStyle/>
                    <a:p>
                      <a:r>
                        <a:rPr lang="ru-RU" b="1" i="0" u="none" strike="noStrike" baseline="0" dirty="0" err="1" smtClean="0">
                          <a:solidFill>
                            <a:schemeClr val="tx1"/>
                          </a:solidFill>
                        </a:rPr>
                        <a:t>Межмуниципаль</a:t>
                      </a:r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ru-RU" b="1" i="0" u="none" strike="noStrike" baseline="0" dirty="0" err="1" smtClean="0">
                          <a:solidFill>
                            <a:schemeClr val="tx1"/>
                          </a:solidFill>
                        </a:rPr>
                        <a:t>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затрагивает территорию двух и более муниципальных районов, муниципальных округов, городских округов, расположенных на территории одного субъекта РФ, или внутригородских территорий города федерального значения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не более 50 чел.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не более 12 млн. руб.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05096">
                <a:tc>
                  <a:txBody>
                    <a:bodyPr/>
                    <a:lstStyle/>
                    <a:p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Региональный</a:t>
                      </a:r>
                      <a:endParaRPr lang="ru-RU" b="0" i="0" u="none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одного субъекта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от 50 </a:t>
                      </a:r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</a:rPr>
                        <a:t>до 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500 чел.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от 12 </a:t>
                      </a:r>
                      <a:r>
                        <a:rPr lang="ru-RU" b="0" i="0" u="none" strike="noStrike" baseline="0" dirty="0" err="1" smtClean="0">
                          <a:solidFill>
                            <a:schemeClr val="tx1"/>
                          </a:solidFill>
                        </a:rPr>
                        <a:t>млн.руб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</a:rPr>
                        <a:t>до 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1,2 </a:t>
                      </a:r>
                      <a:r>
                        <a:rPr lang="ru-RU" b="0" i="0" u="none" strike="noStrike" baseline="0" dirty="0" err="1" smtClean="0">
                          <a:solidFill>
                            <a:schemeClr val="tx1"/>
                          </a:solidFill>
                        </a:rPr>
                        <a:t>млрд.руб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629322">
                <a:tc>
                  <a:txBody>
                    <a:bodyPr/>
                    <a:lstStyle/>
                    <a:p>
                      <a:r>
                        <a:rPr lang="ru-RU" b="1" i="0" u="none" strike="noStrike" baseline="0" dirty="0" err="1" smtClean="0">
                          <a:solidFill>
                            <a:schemeClr val="tx1"/>
                          </a:solidFill>
                        </a:rPr>
                        <a:t>Межрегиональ</a:t>
                      </a:r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ru-RU" b="1" i="0" u="none" strike="noStrike" baseline="0" dirty="0" err="1" smtClean="0">
                          <a:solidFill>
                            <a:schemeClr val="tx1"/>
                          </a:solidFill>
                        </a:rPr>
                        <a:t>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затрагивает территорию двух и более субъектов РФ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от 50 до</a:t>
                      </a:r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500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от 12 млн. руб.</a:t>
                      </a:r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</a:rPr>
                        <a:t>до 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1,2 млрд. руб.</a:t>
                      </a:r>
                      <a:endParaRPr lang="ru-RU" dirty="0"/>
                    </a:p>
                  </a:txBody>
                  <a:tcPr/>
                </a:tc>
              </a:tr>
              <a:tr h="387275">
                <a:tc>
                  <a:txBody>
                    <a:bodyPr/>
                    <a:lstStyle/>
                    <a:p>
                      <a:r>
                        <a:rPr lang="ru-RU" b="1" i="0" u="none" strike="noStrike" baseline="0" dirty="0" smtClean="0">
                          <a:solidFill>
                            <a:schemeClr val="tx1"/>
                          </a:solidFill>
                        </a:rPr>
                        <a:t>Федеральный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свыше 500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свыше 1,2 </a:t>
                      </a:r>
                      <a:r>
                        <a:rPr lang="ru-RU" b="0" i="0" u="none" strike="noStrike" baseline="0" dirty="0" err="1" smtClean="0">
                          <a:solidFill>
                            <a:schemeClr val="tx1"/>
                          </a:solidFill>
                        </a:rPr>
                        <a:t>млрд.руб</a:t>
                      </a:r>
                      <a:r>
                        <a:rPr lang="ru-RU" b="0" i="0" u="none" strike="noStrik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1" y="0"/>
            <a:ext cx="12152555" cy="138499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Постановление Правительства РФ от 21 мая 2007 г. № 304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«О классификации чрезвычайных ситуаций природного и техногенного характера»</a:t>
            </a:r>
          </a:p>
        </p:txBody>
      </p:sp>
    </p:spTree>
    <p:extLst>
      <p:ext uri="{BB962C8B-B14F-4D97-AF65-F5344CB8AC3E}">
        <p14:creationId xmlns:p14="http://schemas.microsoft.com/office/powerpoint/2010/main" val="164739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6050" y="185094"/>
            <a:ext cx="118999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Основные виды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ЧС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400" b="1" dirty="0"/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природного характера</a:t>
            </a:r>
            <a:r>
              <a:rPr lang="ru-RU" sz="2800" b="1" dirty="0"/>
              <a:t> </a:t>
            </a:r>
            <a:r>
              <a:rPr lang="ru-RU" sz="2400" dirty="0"/>
              <a:t>- связаны со стихийными бедствиями и природной средой (землетрясения, извержения вулканов, ураганы, наводнения, пожары, инфекции и др.) </a:t>
            </a:r>
          </a:p>
          <a:p>
            <a:endParaRPr lang="ru-RU" sz="2400" b="1" dirty="0"/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техногенного характера</a:t>
            </a:r>
            <a:r>
              <a:rPr lang="ru-RU" sz="2400" dirty="0"/>
              <a:t> - связаны с технической, производственной сферой деятельности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человека</a:t>
            </a:r>
            <a:r>
              <a:rPr lang="ru-RU" sz="2400" dirty="0"/>
              <a:t>, в </a:t>
            </a:r>
            <a:r>
              <a:rPr lang="ru-RU" sz="2400" dirty="0" err="1"/>
              <a:t>т.ч</a:t>
            </a:r>
            <a:r>
              <a:rPr lang="ru-RU" sz="24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транспортные аварии (катастрофы), аварии на магистральных трубопроводах и др.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пожары, взрывы в зданиях и промышленных объектах, на транспорте,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аварии с выбросом химически опасных веществ, аварии с химическими боеприпасами,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аварии с выбросом радиоактивных веществ на атомных станциях; транспортных средствах, космических аппаратах с ядерными установками; аварии с ядерными боеприпасами и др.,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аварии с выбросом биологически опасных веществ на предприятиях и в научно-исследовательских учреждениях и др.</a:t>
            </a:r>
          </a:p>
        </p:txBody>
      </p:sp>
    </p:spTree>
    <p:extLst>
      <p:ext uri="{BB962C8B-B14F-4D97-AF65-F5344CB8AC3E}">
        <p14:creationId xmlns:p14="http://schemas.microsoft.com/office/powerpoint/2010/main" val="217641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5304"/>
            <a:ext cx="12192000" cy="68203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 smtClean="0">
              <a:solidFill>
                <a:schemeClr val="tx1"/>
              </a:solidFill>
            </a:endParaRPr>
          </a:p>
          <a:p>
            <a:pPr algn="ctr"/>
            <a:endParaRPr lang="ru-RU" sz="3600" b="1" dirty="0" smtClean="0">
              <a:solidFill>
                <a:schemeClr val="tx1"/>
              </a:solidFill>
            </a:endParaRPr>
          </a:p>
          <a:p>
            <a:pPr algn="ctr"/>
            <a:endParaRPr lang="ru-RU" sz="3600" b="1" dirty="0">
              <a:solidFill>
                <a:schemeClr val="tx1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На территории Тверской области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Природные, погодные условия</a:t>
            </a:r>
            <a:r>
              <a:rPr lang="ru-RU" sz="2800" b="1" dirty="0" smtClean="0">
                <a:solidFill>
                  <a:schemeClr val="tx1"/>
                </a:solidFill>
              </a:rPr>
              <a:t> Тверской области являются благоприятными для проживания. Нечастые опасные природные явления сами по себе редко становятся чрезвычайными ситуациями. 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Вероятность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ветров со скоростью 10 м/сек </a:t>
            </a:r>
            <a:r>
              <a:rPr lang="ru-RU" sz="2800" b="1" dirty="0">
                <a:solidFill>
                  <a:schemeClr val="tx1"/>
                </a:solidFill>
              </a:rPr>
              <a:t>и более не превышает 7% в </a:t>
            </a:r>
            <a:r>
              <a:rPr lang="ru-RU" sz="2800" b="1" dirty="0" smtClean="0">
                <a:solidFill>
                  <a:schemeClr val="tx1"/>
                </a:solidFill>
              </a:rPr>
              <a:t>год.</a:t>
            </a:r>
            <a:endParaRPr lang="ru-RU" sz="2800" b="1" dirty="0">
              <a:solidFill>
                <a:schemeClr val="tx1"/>
              </a:solidFill>
            </a:endParaRP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В </a:t>
            </a:r>
            <a:r>
              <a:rPr lang="ru-RU" sz="2800" b="1" dirty="0">
                <a:solidFill>
                  <a:schemeClr val="tx1"/>
                </a:solidFill>
              </a:rPr>
              <a:t>основном область «беспокоят»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половодья, паводки</a:t>
            </a:r>
            <a:r>
              <a:rPr lang="ru-RU" sz="2800" b="1" dirty="0" smtClean="0">
                <a:solidFill>
                  <a:schemeClr val="tx1"/>
                </a:solidFill>
              </a:rPr>
              <a:t>. </a:t>
            </a:r>
          </a:p>
          <a:p>
            <a:endParaRPr lang="ru-RU" sz="2800" b="1" dirty="0" smtClean="0"/>
          </a:p>
          <a:p>
            <a:r>
              <a:rPr lang="ru-RU" sz="2800" b="1" dirty="0" smtClean="0">
                <a:solidFill>
                  <a:schemeClr val="tx1"/>
                </a:solidFill>
              </a:rPr>
              <a:t>Город </a:t>
            </a:r>
            <a:r>
              <a:rPr lang="ru-RU" sz="2800" b="1" dirty="0">
                <a:solidFill>
                  <a:schemeClr val="tx1"/>
                </a:solidFill>
              </a:rPr>
              <a:t>Тверь расположен в верховье р. Волги по обоим её берегам. Верхняя Волга - типичная равнинная река. 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Гидрометрические наблюдения на р. Волге у г. Тверь производятся с 1876 года в створе </a:t>
            </a:r>
            <a:r>
              <a:rPr lang="ru-RU" sz="2800" b="1" dirty="0" err="1">
                <a:solidFill>
                  <a:schemeClr val="tx1"/>
                </a:solidFill>
              </a:rPr>
              <a:t>водпоста</a:t>
            </a:r>
            <a:r>
              <a:rPr lang="ru-RU" sz="2800" b="1" dirty="0">
                <a:solidFill>
                  <a:schemeClr val="tx1"/>
                </a:solidFill>
              </a:rPr>
              <a:t>, в 300 м ниже устья р. </a:t>
            </a:r>
            <a:r>
              <a:rPr lang="ru-RU" sz="2800" b="1" dirty="0" err="1">
                <a:solidFill>
                  <a:schemeClr val="tx1"/>
                </a:solidFill>
              </a:rPr>
              <a:t>Тьмаки</a:t>
            </a:r>
            <a:r>
              <a:rPr lang="ru-RU" sz="2800" b="1" dirty="0">
                <a:solidFill>
                  <a:schemeClr val="tx1"/>
                </a:solidFill>
              </a:rPr>
              <a:t>. 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endParaRPr lang="ru-RU" sz="2800" b="1" dirty="0">
              <a:solidFill>
                <a:schemeClr val="tx1"/>
              </a:solidFill>
            </a:endParaRP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4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581" y="110748"/>
            <a:ext cx="12080838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Уровень </a:t>
            </a:r>
            <a:r>
              <a:rPr lang="ru-RU" sz="2800" b="1" dirty="0"/>
              <a:t>Волги у г. </a:t>
            </a:r>
            <a:r>
              <a:rPr lang="ru-RU" sz="2800" b="1" dirty="0" smtClean="0"/>
              <a:t>Твери </a:t>
            </a:r>
            <a:r>
              <a:rPr lang="ru-RU" sz="2800" b="1" dirty="0"/>
              <a:t>характеризуется высоким весенним половодьем. Высокие половодья </a:t>
            </a:r>
            <a:r>
              <a:rPr lang="ru-RU" sz="2800" b="1" dirty="0" smtClean="0"/>
              <a:t>в </a:t>
            </a:r>
            <a:r>
              <a:rPr lang="ru-RU" sz="2800" b="1" dirty="0"/>
              <a:t>Твери отмечались в 1709, 1719, 1770, 1777, 1807, 1838, 1849, 1855, 1867, 1908, 1926, 1947 гг. 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В </a:t>
            </a:r>
            <a:r>
              <a:rPr lang="ru-RU" sz="2800" b="1" dirty="0"/>
              <a:t>половодье 1838 </a:t>
            </a:r>
            <a:r>
              <a:rPr lang="ru-RU" sz="2800" b="1" dirty="0" smtClean="0"/>
              <a:t>г. </a:t>
            </a:r>
            <a:r>
              <a:rPr lang="ru-RU" sz="2800" b="1" dirty="0"/>
              <a:t>в Твери было затоплено свыше 760 домов, причём низко расположенные части города оказались под слоем воды в 3,2 метра. В 1947 году вода поднялась до отметки 11 м. </a:t>
            </a:r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Вследствие устройства </a:t>
            </a:r>
            <a:r>
              <a:rPr lang="ru-RU" sz="2800" b="1" dirty="0" err="1"/>
              <a:t>Иваньковской</a:t>
            </a:r>
            <a:r>
              <a:rPr lang="ru-RU" sz="2800" b="1" dirty="0"/>
              <a:t> </a:t>
            </a:r>
            <a:r>
              <a:rPr lang="ru-RU" sz="2800" b="1" dirty="0" smtClean="0"/>
              <a:t>плотины </a:t>
            </a:r>
            <a:r>
              <a:rPr lang="ru-RU" sz="2800" b="1" dirty="0"/>
              <a:t>уровень </a:t>
            </a:r>
            <a:r>
              <a:rPr lang="ru-RU" sz="2800" b="1" dirty="0" smtClean="0"/>
              <a:t>р</a:t>
            </a:r>
            <a:r>
              <a:rPr lang="ru-RU" sz="2800" b="1" dirty="0"/>
              <a:t>. </a:t>
            </a:r>
            <a:r>
              <a:rPr lang="ru-RU" sz="2800" b="1" dirty="0" smtClean="0"/>
              <a:t>Волга и </a:t>
            </a:r>
            <a:r>
              <a:rPr lang="ru-RU" sz="2800" b="1" dirty="0"/>
              <a:t>р. </a:t>
            </a:r>
            <a:r>
              <a:rPr lang="ru-RU" sz="2800" b="1" dirty="0" err="1"/>
              <a:t>Тверцы</a:t>
            </a:r>
            <a:r>
              <a:rPr lang="ru-RU" sz="2800" b="1" dirty="0"/>
              <a:t> был поднят на 4,0 м. </a:t>
            </a:r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В </a:t>
            </a:r>
            <a:r>
              <a:rPr lang="ru-RU" sz="2800" b="1" dirty="0"/>
              <a:t>настоящее время вода в Волге поднимается обычно на 6-7 м</a:t>
            </a:r>
            <a:r>
              <a:rPr lang="ru-RU" sz="2800" b="1" dirty="0" smtClean="0"/>
              <a:t>.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2559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83" y="261559"/>
            <a:ext cx="11980433" cy="6370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ru-RU" sz="2000" b="1" dirty="0" smtClean="0"/>
          </a:p>
          <a:p>
            <a:r>
              <a:rPr lang="ru-RU" sz="2800" b="1" dirty="0"/>
              <a:t>Однако с усилением антропогенного воздействия на окружающую среду увеличивается и количество экологических проблем, которые способны привести к ЧС различного масштаба</a:t>
            </a:r>
            <a:r>
              <a:rPr lang="ru-RU" sz="2800" b="1" dirty="0" smtClean="0"/>
              <a:t>.</a:t>
            </a:r>
          </a:p>
          <a:p>
            <a:endParaRPr lang="ru-RU" sz="2800" b="1" dirty="0"/>
          </a:p>
          <a:p>
            <a:r>
              <a:rPr lang="ru-RU" sz="2800" b="1" dirty="0"/>
              <a:t>В области много </a:t>
            </a:r>
            <a:r>
              <a:rPr lang="ru-RU" sz="2800" b="1" dirty="0" smtClean="0"/>
              <a:t>мест</a:t>
            </a:r>
            <a:r>
              <a:rPr lang="ru-RU" sz="2800" b="1" dirty="0"/>
              <a:t>, опасность которых вызвана деятельностью человека.</a:t>
            </a:r>
          </a:p>
          <a:p>
            <a:endParaRPr lang="ru-RU" sz="2800" b="1" dirty="0"/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Поэтому можно обоснованно считать, что ЧС в Тверской области в основном носят техногенный характер.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В связи с этим для прогнозирования возможной ЧС с целью защиты от её последствий нам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необходимо знать своё «соседство» с опасными объектами, ближнее и дальнее, и характер исходящей опасности</a:t>
            </a:r>
            <a:r>
              <a:rPr lang="ru-RU" sz="2800" b="1" dirty="0" smtClean="0"/>
              <a:t>.</a:t>
            </a:r>
          </a:p>
          <a:p>
            <a:pPr algn="just"/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81297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" y="167527"/>
            <a:ext cx="11797552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ru-RU" sz="28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Перечень </a:t>
            </a:r>
            <a:r>
              <a:rPr lang="ru-RU" sz="2800" b="1" dirty="0">
                <a:solidFill>
                  <a:srgbClr val="C00000"/>
                </a:solidFill>
              </a:rPr>
              <a:t>потенциально опасных объектов на территории Тверской области</a:t>
            </a:r>
            <a:r>
              <a:rPr lang="ru-RU" sz="2800" b="1" dirty="0"/>
              <a:t>, где имеются опасные вещества, которые могут стать причиной возникновения ЧС того или иного масштаба, содержит 63 объекта (по состоянию на конец 2019 г.)</a:t>
            </a:r>
          </a:p>
          <a:p>
            <a:pPr algn="just"/>
            <a:endParaRPr lang="ru-RU" sz="2800" b="1" dirty="0"/>
          </a:p>
          <a:p>
            <a:pPr algn="just"/>
            <a:r>
              <a:rPr lang="ru-RU" sz="2800" b="1" dirty="0"/>
              <a:t>В этом списке «лидируют» КАЭС г. Удомля (</a:t>
            </a:r>
            <a:r>
              <a:rPr lang="ru-RU" sz="2800" b="1" dirty="0" err="1"/>
              <a:t>радиационно</a:t>
            </a:r>
            <a:r>
              <a:rPr lang="ru-RU" sz="2800" b="1" dirty="0"/>
              <a:t> опасный объект), </a:t>
            </a:r>
            <a:r>
              <a:rPr lang="ru-RU" sz="2800" b="1" dirty="0" err="1"/>
              <a:t>Зубцовский</a:t>
            </a:r>
            <a:r>
              <a:rPr lang="ru-RU" sz="2800" b="1" dirty="0"/>
              <a:t> гидроузел, ГТС </a:t>
            </a:r>
            <a:r>
              <a:rPr lang="ru-RU" sz="2800" b="1" dirty="0" err="1"/>
              <a:t>Вышневолоцкого</a:t>
            </a:r>
            <a:r>
              <a:rPr lang="ru-RU" sz="2800" b="1" dirty="0"/>
              <a:t> гидроузла, Верхневолжская плотина, Нижне-</a:t>
            </a:r>
            <a:r>
              <a:rPr lang="ru-RU" sz="2800" b="1" dirty="0" err="1"/>
              <a:t>Негочанское</a:t>
            </a:r>
            <a:r>
              <a:rPr lang="ru-RU" sz="2800" b="1" dirty="0"/>
              <a:t> </a:t>
            </a:r>
            <a:r>
              <a:rPr lang="ru-RU" sz="2800" b="1" dirty="0" err="1"/>
              <a:t>вдхр</a:t>
            </a:r>
            <a:r>
              <a:rPr lang="ru-RU" sz="2800" b="1" dirty="0"/>
              <a:t>., относящиеся к самому высокому классу опасности, способные вызвать ЧС большого масштаба. </a:t>
            </a:r>
            <a:endParaRPr lang="ru-RU" sz="2800" b="1" dirty="0" smtClean="0"/>
          </a:p>
          <a:p>
            <a:pPr algn="just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138846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976</Words>
  <Application>Microsoft Office PowerPoint</Application>
  <PresentationFormat>Широкоэкранный</PresentationFormat>
  <Paragraphs>131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113</cp:revision>
  <dcterms:created xsi:type="dcterms:W3CDTF">2020-08-11T09:36:23Z</dcterms:created>
  <dcterms:modified xsi:type="dcterms:W3CDTF">2020-08-19T13:01:13Z</dcterms:modified>
</cp:coreProperties>
</file>